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13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13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13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13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14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15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13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13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14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13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13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14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DDE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Austen Constable @austenconstable June 2020"/>
          <p:cNvSpPr txBox="1"/>
          <p:nvPr>
            <p:ph type="body" idx="13"/>
          </p:nvPr>
        </p:nvSpPr>
        <p:spPr>
          <a:xfrm>
            <a:off x="1201340" y="11684959"/>
            <a:ext cx="21971003" cy="8118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Austen Constable @austenconstable June 2020</a:t>
            </a:r>
          </a:p>
        </p:txBody>
      </p:sp>
      <p:sp>
        <p:nvSpPr>
          <p:cNvPr id="152" name="DevOps Enterprise Summit 2020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DevOps Enterprise Summit 2020</a:t>
            </a:r>
          </a:p>
        </p:txBody>
      </p:sp>
      <p:sp>
        <p:nvSpPr>
          <p:cNvPr id="153" name="Key Takeaway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Key Takeaways</a:t>
            </a:r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75992" y="6216167"/>
            <a:ext cx="7861301" cy="6654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creenshot 2020-06-25 15.55.00.png" descr="Screenshot 2020-06-25 15.55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Kolton Andrus, Gremlin @KoltonAndrus"/>
          <p:cNvSpPr txBox="1"/>
          <p:nvPr/>
        </p:nvSpPr>
        <p:spPr>
          <a:xfrm>
            <a:off x="402949" y="12593418"/>
            <a:ext cx="10821316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Kolton Andrus, Gremlin @KoltonAndrus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creenshot 2020-06-24 10.14.36.png" descr="Screenshot 2020-06-24 10.14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Janet Chapman &amp; Patrick Eltridge, Nationwide Building Society"/>
          <p:cNvSpPr txBox="1"/>
          <p:nvPr/>
        </p:nvSpPr>
        <p:spPr>
          <a:xfrm>
            <a:off x="402949" y="12593418"/>
            <a:ext cx="17298316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Janet Chapman &amp; Patrick Eltridge, Nationwide Building Society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“Want to do an Agile Transformation? Don’t. Focus on Flow, Quality, Happiness, Safety and Value&quot;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568641" indent="-418211" algn="l" defTabSz="2170121">
              <a:lnSpc>
                <a:spcPct val="90000"/>
              </a:lnSpc>
              <a:defRPr spc="-151" sz="7565"/>
            </a:pPr>
            <a:r>
              <a:t>“Want to do an Agile Transformation? Don’t. Focus on Flow, Quality, Happiness, Safety and Value" </a:t>
            </a:r>
          </a:p>
          <a:p>
            <a:pPr marL="568641" indent="-418211" algn="l" defTabSz="2170121">
              <a:lnSpc>
                <a:spcPct val="90000"/>
              </a:lnSpc>
              <a:defRPr spc="-151" sz="7565"/>
            </a:pPr>
            <a:r>
              <a:t>- Jon Smart, Deloitte @jonsmart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&quot;Culture eats strategy for breakfast&quot;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638923" indent="-469900" algn="l">
              <a:lnSpc>
                <a:spcPct val="90000"/>
              </a:lnSpc>
              <a:defRPr spc="-170" sz="8500"/>
            </a:pPr>
            <a:r>
              <a:t>"Culture eats strategy for breakfast" </a:t>
            </a:r>
          </a:p>
          <a:p>
            <a:pPr marL="638923" indent="-469900" algn="l">
              <a:lnSpc>
                <a:spcPct val="90000"/>
              </a:lnSpc>
              <a:defRPr spc="-170" sz="8500"/>
            </a:pPr>
            <a:r>
              <a:t>- Peter Drucker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1459"/>
            <a:ext cx="24384001" cy="13670156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Jon Smart, Deloitte @jonsmart"/>
          <p:cNvSpPr txBox="1"/>
          <p:nvPr/>
        </p:nvSpPr>
        <p:spPr>
          <a:xfrm>
            <a:off x="540802" y="12593418"/>
            <a:ext cx="8382306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Jon Smart, Deloitte @jonsmart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2804"/>
            <a:ext cx="24384001" cy="13667466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Jon Smart, Deloitte @jonsmart"/>
          <p:cNvSpPr txBox="1"/>
          <p:nvPr/>
        </p:nvSpPr>
        <p:spPr>
          <a:xfrm>
            <a:off x="540802" y="12593418"/>
            <a:ext cx="8382306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Jon Smart, Deloitte @jonsmart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7684"/>
            <a:ext cx="24384001" cy="13657706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Jon Smart, Deloitte @jonsmart"/>
          <p:cNvSpPr txBox="1"/>
          <p:nvPr/>
        </p:nvSpPr>
        <p:spPr>
          <a:xfrm>
            <a:off x="540802" y="12593418"/>
            <a:ext cx="8382306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Jon Smart, Deloitte @jonsmart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5268" y="-1643541"/>
            <a:ext cx="21073464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Scott Prugh, CSG @ScottPrugh"/>
          <p:cNvSpPr txBox="1"/>
          <p:nvPr/>
        </p:nvSpPr>
        <p:spPr>
          <a:xfrm>
            <a:off x="402949" y="12593418"/>
            <a:ext cx="874197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Scott Prugh, CSG @ScottPrugh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44009"/>
            <a:ext cx="24384001" cy="13625058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Sam Guckenheimer , Microsoft @SamGuckenheimer"/>
          <p:cNvSpPr txBox="1"/>
          <p:nvPr/>
        </p:nvSpPr>
        <p:spPr>
          <a:xfrm>
            <a:off x="9619445" y="92459"/>
            <a:ext cx="1442405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Sam Guckenheimer , Microsoft @SamGuckenheimer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“You don’t want to be the bottleneck&quot;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638923" indent="-469900" algn="l">
              <a:lnSpc>
                <a:spcPct val="90000"/>
              </a:lnSpc>
              <a:defRPr spc="-170" sz="8500"/>
            </a:pPr>
            <a:r>
              <a:t>“You don’t want to be the bottleneck" </a:t>
            </a:r>
          </a:p>
          <a:p>
            <a:pPr marL="638923" indent="-469900" algn="l">
              <a:lnSpc>
                <a:spcPct val="90000"/>
              </a:lnSpc>
              <a:defRPr spc="-170" sz="8500"/>
            </a:pPr>
            <a:r>
              <a:t>- Fernando Cornago, Adidas @fernicorni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creenshot 2020-06-25 09.52.58.png" descr="Screenshot 2020-06-25 09.52.5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Rasmus Hald, Maersk @RusmusHaldDK"/>
          <p:cNvSpPr txBox="1"/>
          <p:nvPr/>
        </p:nvSpPr>
        <p:spPr>
          <a:xfrm>
            <a:off x="402949" y="12593418"/>
            <a:ext cx="11092588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Rasmus Hald, Maersk @RusmusHaldDK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